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465" r:id="rId3"/>
    <p:sldId id="947" r:id="rId5"/>
    <p:sldId id="700" r:id="rId6"/>
    <p:sldId id="692" r:id="rId7"/>
    <p:sldId id="973" r:id="rId8"/>
    <p:sldId id="1002" r:id="rId9"/>
    <p:sldId id="1051" r:id="rId10"/>
    <p:sldId id="1050" r:id="rId11"/>
    <p:sldId id="1052" r:id="rId12"/>
    <p:sldId id="1053" r:id="rId13"/>
    <p:sldId id="1003" r:id="rId14"/>
    <p:sldId id="1055" r:id="rId15"/>
    <p:sldId id="1056" r:id="rId16"/>
    <p:sldId id="1004" r:id="rId17"/>
    <p:sldId id="1057" r:id="rId18"/>
    <p:sldId id="1058" r:id="rId19"/>
    <p:sldId id="1005" r:id="rId20"/>
    <p:sldId id="1059" r:id="rId21"/>
    <p:sldId id="1060" r:id="rId22"/>
    <p:sldId id="1024" r:id="rId23"/>
    <p:sldId id="1061" r:id="rId24"/>
    <p:sldId id="1062" r:id="rId25"/>
    <p:sldId id="1063" r:id="rId26"/>
    <p:sldId id="1064" r:id="rId27"/>
    <p:sldId id="720" r:id="rId28"/>
    <p:sldId id="1065" r:id="rId29"/>
    <p:sldId id="295" r:id="rId30"/>
  </p:sldIdLst>
  <p:sldSz cx="24384000" cy="13716000"/>
  <p:notesSz cx="6858000" cy="9144000"/>
  <p:custDataLst>
    <p:tags r:id="rId36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orient="horz" pos="4855" userDrawn="1">
          <p15:clr>
            <a:srgbClr val="A4A3A4"/>
          </p15:clr>
        </p15:guide>
        <p15:guide id="2" pos="75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000" name="李学军_fiQfYzUF" initials="authorId_485605460" lastIdx="0" clrIdx="0"/>
  <p:cmAuthor id="2" name="作者" initials="A" lastIdx="0" clrIdx="1"/>
  <p:cmAuthor id="1" name="liu dongxue" initials="ld" lastIdx="2" clrIdx="0"/>
  <p:cmAuthor id="4" name="liusn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06E"/>
    <a:srgbClr val="535353"/>
    <a:srgbClr val="633983"/>
    <a:srgbClr val="FFFFFF"/>
    <a:srgbClr val="7E3A91"/>
    <a:srgbClr val="783887"/>
    <a:srgbClr val="773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/>
    <p:restoredTop sz="94718"/>
  </p:normalViewPr>
  <p:slideViewPr>
    <p:cSldViewPr snapToObjects="1" showGuides="1">
      <p:cViewPr>
        <p:scale>
          <a:sx n="42" d="100"/>
          <a:sy n="42" d="100"/>
        </p:scale>
        <p:origin x="1632" y="888"/>
      </p:cViewPr>
      <p:guideLst>
        <p:guide orient="horz" pos="4855"/>
        <p:guide pos="75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128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12-01T14:51:58.616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微软雅黑" panose="020B0503020204020204" charset="-122"/>
        <a:ea typeface="微软雅黑" panose="020B0503020204020204" charset="-122"/>
        <a:cs typeface="微软雅黑" panose="020B0503020204020204" charset="-122"/>
        <a:sym typeface="微软雅黑" panose="020B0503020204020204" charset="-122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¡¾pptÄ£°å¡¿MeterSphere-1920X1080-01.png" descr="¡¾pptÄ£°å¡¿MeterSphere-1920X1080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964" y="730250"/>
            <a:ext cx="21033056" cy="2651126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8964" y="3362326"/>
            <a:ext cx="1031498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8964" y="5010150"/>
            <a:ext cx="10314989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6249" y="3362326"/>
            <a:ext cx="1036577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6249" y="5010150"/>
            <a:ext cx="10365771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3"/>
            </p:custDataLst>
          </p:nvPr>
        </p:nvSpPr>
        <p:spPr>
          <a:xfrm>
            <a:off x="-27300" y="-54592"/>
            <a:ext cx="24438596" cy="13770592"/>
          </a:xfrm>
          <a:prstGeom prst="rect">
            <a:avLst/>
          </a:prstGeom>
          <a:gradFill flip="none" rotWithShape="1">
            <a:gsLst>
              <a:gs pos="0">
                <a:srgbClr val="41ACC0">
                  <a:alpha val="92000"/>
                </a:srgbClr>
              </a:gs>
              <a:gs pos="61000">
                <a:srgbClr val="41ACC0">
                  <a:alpha val="66000"/>
                </a:srgbClr>
              </a:gs>
              <a:gs pos="100000">
                <a:srgbClr val="41ACC0">
                  <a:alpha val="32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6238242" y="6454986"/>
            <a:ext cx="14401800" cy="185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solidFill>
                <a:srgbClr val="41ACC0"/>
              </a:solidFill>
              <a:sym typeface="微软雅黑" panose="020B0503020204020204" charset="-122"/>
            </a:endParaRPr>
          </a:p>
        </p:txBody>
      </p:sp>
      <p:pic>
        <p:nvPicPr>
          <p:cNvPr id="23" name="图片 22" descr="10511689016790_.pic 拷贝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96946" y="523242"/>
            <a:ext cx="4307840" cy="1708574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>
            <p:custDataLst>
              <p:tags r:id="rId5"/>
            </p:custDataLst>
          </p:nvPr>
        </p:nvSpPr>
        <p:spPr>
          <a:xfrm>
            <a:off x="6236968" y="4269318"/>
            <a:ext cx="11910060" cy="181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为中国数字化转型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提供全生命周期质量保障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 userDrawn="1">
            <p:custDataLst>
              <p:tags r:id="rId6"/>
            </p:custDataLst>
          </p:nvPr>
        </p:nvSpPr>
        <p:spPr>
          <a:xfrm>
            <a:off x="11994726" y="11151868"/>
            <a:ext cx="1191006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00000"/>
              </a:lnSpc>
            </a:pPr>
            <a:r>
              <a:rPr lang="zh-CN" altLang="en-US" sz="6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谢谢！</a:t>
            </a:r>
            <a:endParaRPr lang="zh-CN" altLang="en-US" sz="64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512" y="1026458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1583" y="12682568"/>
            <a:ext cx="551003" cy="5643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eterSphere-辅助图形-紫色.png" descr="MeterSphere-辅助图形-紫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57" y="231461"/>
            <a:ext cx="1134422" cy="1310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7" name="矩形"/>
          <p:cNvSpPr/>
          <p:nvPr userDrawn="1"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p>
            <a:pPr defTabSz="914400">
              <a:defRPr sz="24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200"/>
          </a:p>
        </p:txBody>
      </p:sp>
      <p:pic>
        <p:nvPicPr>
          <p:cNvPr id="29" name="FIT2CLOUD飞致云 logo 蓝色 无空白.png" descr="FIT2CLOUD飞致云 logo 蓝色 无空白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55412" y="378123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【PPT 封面】MeterSphere-1920X1080.jpg" descr="【PPT 封面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【PPT封面】MeterSphere 2023（无文字）-1920X1080.jpg" descr="【PPT封面】MeterSphere 2023（无文字）-1920X108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2397" y="1156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【ppt 尾页】MeterSphere-1920X1080.png" descr="【ppt 尾页】MeterSphere-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/>
          <a:lstStyle>
            <a:lvl1pPr defTabSz="821690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2" Type="http://schemas.openxmlformats.org/officeDocument/2006/relationships/notesSlide" Target="../notesSlides/notesSlide11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89.xml"/><Relationship Id="rId4" Type="http://schemas.openxmlformats.org/officeDocument/2006/relationships/tags" Target="../tags/tag63.xml"/><Relationship Id="rId39" Type="http://schemas.openxmlformats.org/officeDocument/2006/relationships/image" Target="../media/image25.svg"/><Relationship Id="rId38" Type="http://schemas.openxmlformats.org/officeDocument/2006/relationships/image" Target="../media/image24.png"/><Relationship Id="rId37" Type="http://schemas.openxmlformats.org/officeDocument/2006/relationships/tags" Target="../tags/tag88.xml"/><Relationship Id="rId36" Type="http://schemas.openxmlformats.org/officeDocument/2006/relationships/image" Target="../media/image23.svg"/><Relationship Id="rId35" Type="http://schemas.openxmlformats.org/officeDocument/2006/relationships/image" Target="../media/image22.png"/><Relationship Id="rId34" Type="http://schemas.openxmlformats.org/officeDocument/2006/relationships/tags" Target="../tags/tag87.xml"/><Relationship Id="rId33" Type="http://schemas.openxmlformats.org/officeDocument/2006/relationships/image" Target="../media/image21.svg"/><Relationship Id="rId32" Type="http://schemas.openxmlformats.org/officeDocument/2006/relationships/image" Target="../media/image20.png"/><Relationship Id="rId31" Type="http://schemas.openxmlformats.org/officeDocument/2006/relationships/tags" Target="../tags/tag86.xml"/><Relationship Id="rId30" Type="http://schemas.openxmlformats.org/officeDocument/2006/relationships/image" Target="../media/image19.svg"/><Relationship Id="rId3" Type="http://schemas.openxmlformats.org/officeDocument/2006/relationships/tags" Target="../tags/tag62.xml"/><Relationship Id="rId29" Type="http://schemas.openxmlformats.org/officeDocument/2006/relationships/image" Target="../media/image18.png"/><Relationship Id="rId28" Type="http://schemas.openxmlformats.org/officeDocument/2006/relationships/tags" Target="../tags/tag85.xml"/><Relationship Id="rId27" Type="http://schemas.openxmlformats.org/officeDocument/2006/relationships/image" Target="../media/image17.svg"/><Relationship Id="rId26" Type="http://schemas.openxmlformats.org/officeDocument/2006/relationships/image" Target="../media/image16.png"/><Relationship Id="rId25" Type="http://schemas.openxmlformats.org/officeDocument/2006/relationships/tags" Target="../tags/tag84.xml"/><Relationship Id="rId24" Type="http://schemas.openxmlformats.org/officeDocument/2006/relationships/tags" Target="../tags/tag83.xml"/><Relationship Id="rId23" Type="http://schemas.openxmlformats.org/officeDocument/2006/relationships/tags" Target="../tags/tag82.xml"/><Relationship Id="rId22" Type="http://schemas.openxmlformats.org/officeDocument/2006/relationships/tags" Target="../tags/tag81.xml"/><Relationship Id="rId21" Type="http://schemas.openxmlformats.org/officeDocument/2006/relationships/tags" Target="../tags/tag80.xml"/><Relationship Id="rId20" Type="http://schemas.openxmlformats.org/officeDocument/2006/relationships/tags" Target="../tags/tag79.xml"/><Relationship Id="rId2" Type="http://schemas.openxmlformats.org/officeDocument/2006/relationships/tags" Target="../tags/tag61.xml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tags" Target="../tags/tag60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2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3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5" Type="http://schemas.openxmlformats.org/officeDocument/2006/relationships/slideLayout" Target="../slideLayouts/slideLayout10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4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6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7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5"/>
          <p:cNvSpPr txBox="1"/>
          <p:nvPr/>
        </p:nvSpPr>
        <p:spPr>
          <a:xfrm>
            <a:off x="9127628" y="9810954"/>
            <a:ext cx="6128744" cy="18434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600" b="1" dirty="0" err="1">
                <a:latin typeface="Times New Roman Bold" panose="02020603050405020304" charset="0"/>
                <a:ea typeface="微软雅黑" panose="020B0503020204020204" charset="-122"/>
                <a:cs typeface="Times New Roman Bold" panose="02020603050405020304" charset="0"/>
                <a:sym typeface="微软雅黑" panose="020B0503020204020204" charset="-122"/>
              </a:rPr>
              <a:t>MeterSphere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开源社区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2023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年 </a:t>
            </a:r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11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月</a:t>
            </a:r>
            <a:endParaRPr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一站式开源持续测试平台"/>
          <p:cNvSpPr txBox="1"/>
          <p:nvPr/>
        </p:nvSpPr>
        <p:spPr>
          <a:xfrm>
            <a:off x="8448040" y="5346065"/>
            <a:ext cx="14163040" cy="23425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>
            <a:lvl1pPr defTabSz="1828800">
              <a:defRPr sz="9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sz="8800" dirty="0">
                <a:solidFill>
                  <a:srgbClr val="FFFFFF"/>
                </a:solidFill>
                <a:latin typeface="+mj-ea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接口测试工具介绍</a:t>
            </a:r>
            <a:endParaRPr lang="zh-CN" altLang="en-US" sz="8800" dirty="0">
              <a:solidFill>
                <a:srgbClr val="FFFFFF"/>
              </a:solidFill>
              <a:latin typeface="+mj-ea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配置站内通知（续）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消息通知（续）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9235" y="3186430"/>
            <a:ext cx="9802495" cy="5230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消息查看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站内通知配置好后，只要操作有触发消息，就可以在【消息中心】中查看到触发的消息。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47045" y="4410075"/>
            <a:ext cx="13148310" cy="5287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操作日志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操作日志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653145" cy="50907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MeterSphere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操作日志可以查看当前项目的操作记录，支持操作时间、操作人、操作类型、操作对象等进行组合查询，除此之外还可以查看日志详情。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15830" y="4338320"/>
            <a:ext cx="14044295" cy="5521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字段说明</a:t>
            </a:r>
            <a:endParaRPr lang="zh-CN" altLang="en-US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操作日志（续）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cxnSp>
        <p:nvCxnSpPr>
          <p:cNvPr id="52" name="Straight Connector 49"/>
          <p:cNvCxnSpPr/>
          <p:nvPr>
            <p:custDataLst>
              <p:tags r:id="rId3"/>
            </p:custDataLst>
          </p:nvPr>
        </p:nvCxnSpPr>
        <p:spPr>
          <a:xfrm>
            <a:off x="6216175" y="6852787"/>
            <a:ext cx="2213386" cy="0"/>
          </a:xfrm>
          <a:prstGeom prst="line">
            <a:avLst/>
          </a:prstGeom>
          <a:noFill/>
          <a:ln w="9525" cap="flat" cmpd="sng" algn="ctr">
            <a:solidFill>
              <a:schemeClr val="lt1">
                <a:lumMod val="65000"/>
              </a:schemeClr>
            </a:solidFill>
            <a:prstDash val="solid"/>
          </a:ln>
          <a:effectLst/>
        </p:spPr>
      </p:cxnSp>
      <p:cxnSp>
        <p:nvCxnSpPr>
          <p:cNvPr id="53" name="Straight Connector 52"/>
          <p:cNvCxnSpPr/>
          <p:nvPr>
            <p:custDataLst>
              <p:tags r:id="rId4"/>
            </p:custDataLst>
          </p:nvPr>
        </p:nvCxnSpPr>
        <p:spPr>
          <a:xfrm>
            <a:off x="5854225" y="10426140"/>
            <a:ext cx="2981465" cy="0"/>
          </a:xfrm>
          <a:prstGeom prst="line">
            <a:avLst/>
          </a:prstGeom>
          <a:noFill/>
          <a:ln w="9525" cap="flat" cmpd="sng" algn="ctr">
            <a:solidFill>
              <a:schemeClr val="lt1">
                <a:lumMod val="65000"/>
              </a:schemeClr>
            </a:solidFill>
            <a:prstDash val="solid"/>
          </a:ln>
          <a:effectLst/>
        </p:spPr>
      </p:cxnSp>
      <p:cxnSp>
        <p:nvCxnSpPr>
          <p:cNvPr id="55" name="Straight Connector 41"/>
          <p:cNvCxnSpPr/>
          <p:nvPr>
            <p:custDataLst>
              <p:tags r:id="rId5"/>
            </p:custDataLst>
          </p:nvPr>
        </p:nvCxnSpPr>
        <p:spPr>
          <a:xfrm>
            <a:off x="16393964" y="6852787"/>
            <a:ext cx="2213386" cy="0"/>
          </a:xfrm>
          <a:prstGeom prst="line">
            <a:avLst/>
          </a:prstGeom>
          <a:noFill/>
          <a:ln w="9525" cap="flat" cmpd="sng" algn="ctr">
            <a:solidFill>
              <a:schemeClr val="lt1">
                <a:lumMod val="65000"/>
              </a:schemeClr>
            </a:solidFill>
            <a:prstDash val="solid"/>
          </a:ln>
          <a:effectLst/>
        </p:spPr>
      </p:cxnSp>
      <p:cxnSp>
        <p:nvCxnSpPr>
          <p:cNvPr id="56" name="Straight Connector 51"/>
          <p:cNvCxnSpPr/>
          <p:nvPr>
            <p:custDataLst>
              <p:tags r:id="rId6"/>
            </p:custDataLst>
          </p:nvPr>
        </p:nvCxnSpPr>
        <p:spPr>
          <a:xfrm>
            <a:off x="16003043" y="10426140"/>
            <a:ext cx="3103972" cy="0"/>
          </a:xfrm>
          <a:prstGeom prst="line">
            <a:avLst/>
          </a:prstGeom>
          <a:noFill/>
          <a:ln w="9525" cap="flat" cmpd="sng" algn="ctr">
            <a:solidFill>
              <a:schemeClr val="lt1">
                <a:lumMod val="65000"/>
              </a:schemeClr>
            </a:solidFill>
            <a:prstDash val="solid"/>
          </a:ln>
          <a:effectLst/>
        </p:spPr>
      </p:cxnSp>
      <p:sp>
        <p:nvSpPr>
          <p:cNvPr id="58" name="Oval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776879" y="4630849"/>
            <a:ext cx="3946380" cy="4006945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wrap="square" lIns="243840" tIns="121920" rIns="243840" bIns="121920" numCol="1" anchor="t" anchorCtr="0" compatLnSpc="1"/>
          <a:lstStyle/>
          <a:p>
            <a:pPr marL="0" marR="0" lvl="0" indent="0" defTabSz="914400" eaLnBrk="1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9" name="Oval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456930" y="4415155"/>
            <a:ext cx="4509135" cy="4476115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243840" tIns="121920" rIns="243840" bIns="121920" numCol="1" anchor="t" anchorCtr="0" compatLnSpc="1"/>
          <a:lstStyle/>
          <a:p>
            <a:pPr marL="0" marR="0" lvl="0" indent="0" defTabSz="914400" eaLnBrk="1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0" name="Oval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283783" y="8139800"/>
            <a:ext cx="3946380" cy="4006945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vert="horz" wrap="square" lIns="243840" tIns="121920" rIns="243840" bIns="121920" numCol="1" anchor="t" anchorCtr="0" compatLnSpc="1"/>
          <a:lstStyle/>
          <a:p>
            <a:pPr marL="0" marR="0" lvl="0" indent="0" defTabSz="914400" eaLnBrk="1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" name="Oval 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682900" y="8139800"/>
            <a:ext cx="3946380" cy="400694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wrap="square" lIns="243840" tIns="121920" rIns="243840" bIns="121920" numCol="1" anchor="t" anchorCtr="0" compatLnSpc="1"/>
          <a:lstStyle/>
          <a:p>
            <a:pPr marL="0" marR="0" lvl="0" indent="0" defTabSz="914400" eaLnBrk="1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en-US" sz="4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Oval 5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7663852" y="5996318"/>
            <a:ext cx="1558180" cy="158158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vert="horz" wrap="square" lIns="182880" tIns="91440" rIns="182880" bIns="91440" numCol="1" anchor="ctr" anchorCtr="0" compatLnSpc="1">
            <a:normAutofit lnSpcReduction="20000"/>
          </a:bodyPr>
          <a:lstStyle/>
          <a:p>
            <a:pPr marL="0" marR="0" lvl="0" indent="0" algn="ctr" defTabSz="914400" eaLnBrk="1" latinLnBrk="0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0" lang="en-US" sz="56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kumimoji="0" lang="en-US" sz="56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Oval 6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7500657" y="9684215"/>
            <a:ext cx="1558180" cy="158158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vert="horz" wrap="square" lIns="182880" tIns="91440" rIns="182880" bIns="91440" numCol="1" anchor="ctr" anchorCtr="0" compatLnSpc="1">
            <a:normAutofit lnSpcReduction="20000"/>
          </a:bodyPr>
          <a:lstStyle/>
          <a:p>
            <a:pPr marL="0" marR="0" lvl="0" indent="0" algn="ctr" defTabSz="914400" eaLnBrk="1" latinLnBrk="0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0" lang="en-US" sz="56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kumimoji="0" lang="en-US" sz="56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Oval 6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402738" y="9684215"/>
            <a:ext cx="1558180" cy="158158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wrap="square" lIns="182880" tIns="91440" rIns="182880" bIns="91440" numCol="1" anchor="ctr" anchorCtr="0" compatLnSpc="1">
            <a:normAutofit lnSpcReduction="20000"/>
          </a:bodyPr>
          <a:lstStyle/>
          <a:p>
            <a:pPr marL="0" marR="0" lvl="0" indent="0" algn="ctr" defTabSz="914400" eaLnBrk="1" latinLnBrk="0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0" lang="en-US" sz="5600" b="0" i="0" u="none" strike="noStrike" kern="0" cap="none" spc="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kumimoji="0" lang="en-US" sz="5600" b="0" i="0" u="none" strike="noStrike" kern="0" cap="none" spc="0" normalizeH="0" baseline="0" noProof="0" dirty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3" name="Oval 7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402738" y="5980096"/>
            <a:ext cx="1558180" cy="1581580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2880" tIns="91440" rIns="182880" bIns="91440" numCol="1" anchor="ctr" anchorCtr="0" compatLnSpc="1">
            <a:normAutofit lnSpcReduction="20000"/>
          </a:bodyPr>
          <a:lstStyle/>
          <a:p>
            <a:pPr marL="0" marR="0" lvl="0" indent="0" algn="ctr" defTabSz="914400" eaLnBrk="1" latinLnBrk="0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0" lang="en-US" sz="56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kumimoji="0" lang="en-US" sz="56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Oval 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528765" y="5974590"/>
            <a:ext cx="3916097" cy="3976663"/>
          </a:xfrm>
          <a:prstGeom prst="ellipse">
            <a:avLst/>
          </a:prstGeom>
          <a:solidFill>
            <a:schemeClr val="lt1"/>
          </a:solidFill>
          <a:ln w="152400">
            <a:solidFill>
              <a:schemeClr val="lt1">
                <a:lumMod val="95000"/>
              </a:schemeClr>
            </a:solidFill>
          </a:ln>
        </p:spPr>
        <p:txBody>
          <a:bodyPr vert="horz" wrap="square" lIns="243840" tIns="121920" rIns="243840" bIns="121920" numCol="1" anchor="t" anchorCtr="0" compatLnSpc="1"/>
          <a:lstStyle/>
          <a:p>
            <a:pPr>
              <a:lnSpc>
                <a:spcPct val="120000"/>
              </a:lnSpc>
            </a:pPr>
            <a:endParaRPr lang="en-US" sz="480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7" name="空心弧 106"/>
          <p:cNvSpPr/>
          <p:nvPr>
            <p:custDataLst>
              <p:tags r:id="rId16"/>
            </p:custDataLst>
          </p:nvPr>
        </p:nvSpPr>
        <p:spPr>
          <a:xfrm rot="5400000">
            <a:off x="10527389" y="5996614"/>
            <a:ext cx="3916097" cy="3916097"/>
          </a:xfrm>
          <a:prstGeom prst="blockArc">
            <a:avLst>
              <a:gd name="adj1" fmla="val 21536926"/>
              <a:gd name="adj2" fmla="val 4563580"/>
              <a:gd name="adj3" fmla="val 98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360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空心弧 111"/>
          <p:cNvSpPr/>
          <p:nvPr>
            <p:custDataLst>
              <p:tags r:id="rId17"/>
            </p:custDataLst>
          </p:nvPr>
        </p:nvSpPr>
        <p:spPr>
          <a:xfrm rot="5400000">
            <a:off x="10527389" y="5996614"/>
            <a:ext cx="3916097" cy="3916097"/>
          </a:xfrm>
          <a:prstGeom prst="blockArc">
            <a:avLst>
              <a:gd name="adj1" fmla="val 8718108"/>
              <a:gd name="adj2" fmla="val 13669574"/>
              <a:gd name="adj3" fmla="val 989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360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3" name="空心弧 112"/>
          <p:cNvSpPr/>
          <p:nvPr>
            <p:custDataLst>
              <p:tags r:id="rId18"/>
            </p:custDataLst>
          </p:nvPr>
        </p:nvSpPr>
        <p:spPr>
          <a:xfrm rot="5400000">
            <a:off x="10527389" y="5996614"/>
            <a:ext cx="3916097" cy="3916097"/>
          </a:xfrm>
          <a:prstGeom prst="blockArc">
            <a:avLst>
              <a:gd name="adj1" fmla="val 4533040"/>
              <a:gd name="adj2" fmla="val 8761354"/>
              <a:gd name="adj3" fmla="val 9748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360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4" name="空心弧 113"/>
          <p:cNvSpPr/>
          <p:nvPr>
            <p:custDataLst>
              <p:tags r:id="rId19"/>
            </p:custDataLst>
          </p:nvPr>
        </p:nvSpPr>
        <p:spPr>
          <a:xfrm rot="5400000">
            <a:off x="10527389" y="5996614"/>
            <a:ext cx="3916097" cy="3916097"/>
          </a:xfrm>
          <a:prstGeom prst="blockArc">
            <a:avLst>
              <a:gd name="adj1" fmla="val 17590353"/>
              <a:gd name="adj2" fmla="val 21540837"/>
              <a:gd name="adj3" fmla="val 987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360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4" name="空心弧 123"/>
          <p:cNvSpPr/>
          <p:nvPr>
            <p:custDataLst>
              <p:tags r:id="rId20"/>
            </p:custDataLst>
          </p:nvPr>
        </p:nvSpPr>
        <p:spPr>
          <a:xfrm rot="5400000">
            <a:off x="10527389" y="5996614"/>
            <a:ext cx="3916097" cy="3916097"/>
          </a:xfrm>
          <a:prstGeom prst="blockArc">
            <a:avLst>
              <a:gd name="adj1" fmla="val 13643770"/>
              <a:gd name="adj2" fmla="val 17591825"/>
              <a:gd name="adj3" fmla="val 99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3600">
              <a:solidFill>
                <a:schemeClr val="dk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21"/>
            </p:custDataLst>
          </p:nvPr>
        </p:nvSpPr>
        <p:spPr>
          <a:xfrm>
            <a:off x="368936" y="5352420"/>
            <a:ext cx="4930566" cy="318518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lv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strike="noStrike" spc="150" baseline="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Helvetica Neue" panose="02000503000000020004"/>
              </a:rPr>
              <a:t>操作对象：可以查询 UI 测试、测试跟踪 、性能测试、项目设置等操作记录。</a:t>
            </a:r>
            <a:endParaRPr lang="zh-CN" altLang="en-US" sz="2800" strike="noStrike" spc="150" baseline="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51" name="文本框 50"/>
          <p:cNvSpPr txBox="1"/>
          <p:nvPr>
            <p:custDataLst>
              <p:tags r:id="rId22"/>
            </p:custDataLst>
          </p:nvPr>
        </p:nvSpPr>
        <p:spPr>
          <a:xfrm>
            <a:off x="368936" y="8874842"/>
            <a:ext cx="4930566" cy="318518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lv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strike="noStrike" baseline="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sym typeface="Helvetica Neue" panose="02000503000000020004"/>
              </a:rPr>
              <a:t>操作类型：可以查询创建、删除、更新、导入、导出等操作的记录。</a:t>
            </a:r>
            <a:endParaRPr lang="zh-CN" altLang="en-US" sz="2800" strike="noStrike" baseline="0" dirty="0">
              <a:solidFill>
                <a:schemeClr val="dk1">
                  <a:lumMod val="75000"/>
                  <a:lumOff val="25000"/>
                </a:schemeClr>
              </a:solidFill>
              <a:uFillTx/>
              <a:sym typeface="Helvetica Neue" panose="02000503000000020004"/>
            </a:endParaRPr>
          </a:p>
        </p:txBody>
      </p:sp>
      <p:sp>
        <p:nvSpPr>
          <p:cNvPr id="62" name="文本框 61"/>
          <p:cNvSpPr txBox="1"/>
          <p:nvPr>
            <p:custDataLst>
              <p:tags r:id="rId23"/>
            </p:custDataLst>
          </p:nvPr>
        </p:nvSpPr>
        <p:spPr>
          <a:xfrm>
            <a:off x="19390570" y="5352420"/>
            <a:ext cx="4930566" cy="318518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lvl="0"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800" strike="noStrike" baseline="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sym typeface="Helvetica Neue" panose="02000503000000020004"/>
              </a:rPr>
              <a:t>操作时间：可以查询指定时间的操作的操作记录。</a:t>
            </a:r>
            <a:endParaRPr lang="zh-CN" sz="2800" strike="noStrike" baseline="0" dirty="0">
              <a:solidFill>
                <a:schemeClr val="dk1">
                  <a:lumMod val="75000"/>
                  <a:lumOff val="25000"/>
                </a:schemeClr>
              </a:solidFill>
              <a:uFillTx/>
              <a:sym typeface="Helvetica Neue" panose="02000503000000020004"/>
            </a:endParaRPr>
          </a:p>
        </p:txBody>
      </p:sp>
      <p:sp>
        <p:nvSpPr>
          <p:cNvPr id="63" name="文本框 62"/>
          <p:cNvSpPr txBox="1"/>
          <p:nvPr>
            <p:custDataLst>
              <p:tags r:id="rId24"/>
            </p:custDataLst>
          </p:nvPr>
        </p:nvSpPr>
        <p:spPr>
          <a:xfrm>
            <a:off x="19390570" y="8874842"/>
            <a:ext cx="4930566" cy="318518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spc="1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lvl="0"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800" strike="noStrike" baseline="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sym typeface="Helvetica Neue" panose="02000503000000020004"/>
              </a:rPr>
              <a:t>操作人：可以通过用户 ID、用户名或者用户邮箱查询指定用户的操作记录。</a:t>
            </a:r>
            <a:endParaRPr lang="zh-CN" sz="2800" strike="noStrike" baseline="0" dirty="0">
              <a:solidFill>
                <a:schemeClr val="dk1">
                  <a:lumMod val="75000"/>
                  <a:lumOff val="25000"/>
                </a:schemeClr>
              </a:solidFill>
              <a:uFillTx/>
              <a:sym typeface="Helvetica Neue" panose="02000503000000020004"/>
            </a:endParaRPr>
          </a:p>
        </p:txBody>
      </p:sp>
      <p:pic>
        <p:nvPicPr>
          <p:cNvPr id="2" name="图形 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846029" y="9462601"/>
            <a:ext cx="1362719" cy="1548545"/>
          </a:xfrm>
          <a:prstGeom prst="rect">
            <a:avLst/>
          </a:prstGeom>
        </p:spPr>
      </p:pic>
      <p:pic>
        <p:nvPicPr>
          <p:cNvPr id="5" name="图形 2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060824" y="9430942"/>
            <a:ext cx="784596" cy="1424661"/>
          </a:xfrm>
          <a:prstGeom prst="rect">
            <a:avLst/>
          </a:prstGeom>
        </p:spPr>
      </p:pic>
      <p:pic>
        <p:nvPicPr>
          <p:cNvPr id="8" name="图形 4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361040" y="5927036"/>
            <a:ext cx="1465956" cy="1011716"/>
          </a:xfrm>
          <a:prstGeom prst="rect">
            <a:avLst/>
          </a:prstGeom>
        </p:spPr>
      </p:pic>
      <p:pic>
        <p:nvPicPr>
          <p:cNvPr id="9" name="图形 5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537286" y="5926972"/>
            <a:ext cx="1238836" cy="1280130"/>
          </a:xfrm>
          <a:prstGeom prst="rect">
            <a:avLst/>
          </a:prstGeom>
        </p:spPr>
      </p:pic>
      <p:pic>
        <p:nvPicPr>
          <p:cNvPr id="10" name="图形 6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866708" y="7374475"/>
            <a:ext cx="1238836" cy="1176894"/>
          </a:xfrm>
          <a:prstGeom prst="rect">
            <a:avLst/>
          </a:prstGeom>
        </p:spPr>
      </p:pic>
    </p:spTree>
    <p:custDataLst>
      <p:tags r:id="rId40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查看详情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操作日志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653145" cy="50907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查看详情：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点击左侧【项目设置】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【更多选项】，在下拉菜单中点击【操作日志】进入操作日志界面，点击【查看详情】可以查看日志详情，日志里包含创建人、操作人、操作时间、日志详情等信息。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59975" y="3762375"/>
            <a:ext cx="13909040" cy="79013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530350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版本管理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34935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版本管理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MeterSphere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版本管理支持用例进行多版本管理，用户可以在版本创建版本，然后将用例加入去刚创建的版本中，除此之外还支持编辑、删除版本等操作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09505" y="3978275"/>
            <a:ext cx="14110335" cy="53968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530350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创建版本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34935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版本管理（续）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操作：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点击左侧【项目设置】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更多选项】，在下拉菜单中点击【版本管理】进入版本管理界面，点击【创建版本】可以创建新版本，在弹出创建版本界面中需要填写版本名称、描述、发布时间、版本周期等信息。最后点击【保存】即可创建版本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91775" y="3834130"/>
            <a:ext cx="13425805" cy="6685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530350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将用例加入版本中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34935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版本管理（续）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操作：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点击左侧【接口测试】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【接口定义】进入接口列表界面，选中某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API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，点击【编辑】按钮进入接口详情界面，点击【版本】按钮，在某个版本右侧点击【新建】即可将用例加入到版本中。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47630" y="3905885"/>
            <a:ext cx="13707110" cy="69380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自定义代码片段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自定义代码片段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自定义代码片段主要保存一些公用代码，在接口自动化中经常需要添加前后脚本及自定义脚本，将一些公用代码保存为自定义代码片段，在脚本中引用以达到复用，减少用户维护成本。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75875" y="3689985"/>
            <a:ext cx="13810615" cy="61569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自定义代码片段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自定义代码片段（续）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新增自定义代码片段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点击左侧【项目设置】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更多选项】，在下拉菜单中点击【自定义代码片段】进入自定义代码片段界面，点击【创建代码片段】按钮创建代码片段，在创建代码片段界面中需要填写名称、标签、描述等信息，然后将代码粘贴到代码片段中，最后【确定】即可创建代码片段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45370" y="3905885"/>
            <a:ext cx="14264005" cy="76047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引用代码片段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2.4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自定义代码片段（续）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585" y="3186430"/>
            <a:ext cx="909066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引用代码片段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击左侧【接口测试】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【接口自动化】进入接口自动化界面，</a:t>
            </a: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打开某场景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，点击【编辑】按钮进入到场景编辑界面，在自定义脚本或者前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/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后脚本中点击【自定义片段】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-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【插入自定义代码片段】，弹出的代码片段界面中选中要引用的代码片段，最后点击【确定】即可加入代码片段。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1730" y="3042285"/>
            <a:ext cx="13860780" cy="71113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1287558" y="1567542"/>
            <a:ext cx="3096442" cy="5627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1"/>
          <p:cNvSpPr txBox="1"/>
          <p:nvPr>
            <p:custDataLst>
              <p:tags r:id="rId2"/>
            </p:custDataLst>
          </p:nvPr>
        </p:nvSpPr>
        <p:spPr>
          <a:xfrm>
            <a:off x="2431690" y="6427522"/>
            <a:ext cx="8099244" cy="1789378"/>
          </a:xfrm>
          <a:prstGeom prst="rect">
            <a:avLst/>
          </a:prstGeom>
          <a:noFill/>
        </p:spPr>
        <p:txBody>
          <a:bodyPr wrap="square" lIns="182880" tIns="0" rIns="182880" bIns="9144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300" b="1" spc="15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通过本课程的学习，您将可以</a:t>
            </a:r>
            <a:endParaRPr lang="zh-CN" altLang="en-US" sz="2300" b="1" spc="15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60"/>
          <p:cNvSpPr txBox="1"/>
          <p:nvPr>
            <p:custDataLst>
              <p:tags r:id="rId3"/>
            </p:custDataLst>
          </p:nvPr>
        </p:nvSpPr>
        <p:spPr>
          <a:xfrm>
            <a:off x="2431690" y="4457700"/>
            <a:ext cx="8099244" cy="1944680"/>
          </a:xfrm>
          <a:prstGeom prst="rect">
            <a:avLst/>
          </a:prstGeom>
          <a:noFill/>
        </p:spPr>
        <p:txBody>
          <a:bodyPr wrap="square" lIns="182880" tIns="91440" rIns="18288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b="1" spc="38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课程目标</a:t>
            </a:r>
            <a:endParaRPr lang="zh-CN" altLang="en-US" sz="5400" b="1" spc="38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58"/>
          <p:cNvSpPr txBox="1"/>
          <p:nvPr>
            <p:custDataLst>
              <p:tags r:id="rId4"/>
            </p:custDataLst>
          </p:nvPr>
        </p:nvSpPr>
        <p:spPr>
          <a:xfrm>
            <a:off x="12149770" y="2924066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01.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文本框 61"/>
          <p:cNvSpPr txBox="1"/>
          <p:nvPr>
            <p:custDataLst>
              <p:tags r:id="rId5"/>
            </p:custDataLst>
          </p:nvPr>
        </p:nvSpPr>
        <p:spPr>
          <a:xfrm>
            <a:off x="14416405" y="2924175"/>
            <a:ext cx="8839835" cy="15773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消息设置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文本框 58"/>
          <p:cNvSpPr txBox="1"/>
          <p:nvPr>
            <p:custDataLst>
              <p:tags r:id="rId6"/>
            </p:custDataLst>
          </p:nvPr>
        </p:nvSpPr>
        <p:spPr>
          <a:xfrm>
            <a:off x="12149770" y="4892284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02.</a:t>
            </a:r>
            <a:endParaRPr lang="en-US" altLang="zh-CN" sz="8000" b="1" spc="3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文本框 61"/>
          <p:cNvSpPr txBox="1"/>
          <p:nvPr>
            <p:custDataLst>
              <p:tags r:id="rId7"/>
            </p:custDataLst>
          </p:nvPr>
        </p:nvSpPr>
        <p:spPr>
          <a:xfrm>
            <a:off x="14416411" y="4892075"/>
            <a:ext cx="7962532" cy="157726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操作日志。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文本框 58"/>
          <p:cNvSpPr txBox="1"/>
          <p:nvPr>
            <p:custDataLst>
              <p:tags r:id="rId8"/>
            </p:custDataLst>
          </p:nvPr>
        </p:nvSpPr>
        <p:spPr>
          <a:xfrm>
            <a:off x="12149770" y="6860499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03.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文本框 61"/>
          <p:cNvSpPr txBox="1"/>
          <p:nvPr>
            <p:custDataLst>
              <p:tags r:id="rId9"/>
            </p:custDataLst>
          </p:nvPr>
        </p:nvSpPr>
        <p:spPr>
          <a:xfrm>
            <a:off x="14416405" y="6860540"/>
            <a:ext cx="8565515" cy="15773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版本管理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文本框 58"/>
          <p:cNvSpPr txBox="1"/>
          <p:nvPr>
            <p:custDataLst>
              <p:tags r:id="rId10"/>
            </p:custDataLst>
          </p:nvPr>
        </p:nvSpPr>
        <p:spPr>
          <a:xfrm>
            <a:off x="12158025" y="8730574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04.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文本框 61"/>
          <p:cNvSpPr txBox="1"/>
          <p:nvPr>
            <p:custDataLst>
              <p:tags r:id="rId11"/>
            </p:custDataLst>
          </p:nvPr>
        </p:nvSpPr>
        <p:spPr>
          <a:xfrm>
            <a:off x="14424660" y="8730615"/>
            <a:ext cx="8784590" cy="15773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掌握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如何设置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消息通知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" name="文本框 58"/>
          <p:cNvSpPr txBox="1"/>
          <p:nvPr>
            <p:custDataLst>
              <p:tags r:id="rId12"/>
            </p:custDataLst>
          </p:nvPr>
        </p:nvSpPr>
        <p:spPr>
          <a:xfrm>
            <a:off x="12013880" y="10890209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05.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" name="文本框 61"/>
          <p:cNvSpPr txBox="1"/>
          <p:nvPr>
            <p:custDataLst>
              <p:tags r:id="rId13"/>
            </p:custDataLst>
          </p:nvPr>
        </p:nvSpPr>
        <p:spPr>
          <a:xfrm>
            <a:off x="14280654" y="10890209"/>
            <a:ext cx="7681087" cy="157735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掌握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接口版本管理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误报库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2.5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误报库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9455" y="3186430"/>
            <a:ext cx="974725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当执行反向用例后响应状态码非 200 时，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MeterSphere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会将其归为错误结果，但对用户业务而言是正确的，此时可以使用误报库的功能进行避免。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80065" y="4050030"/>
            <a:ext cx="13347065" cy="69564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创建误报库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2.5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误报库（续）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9455" y="3186430"/>
            <a:ext cx="974725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操作说明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击左侧【项目设置】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更多选项】，在下拉菜单中点击【误报库】进入误报库界面，点击【创建误报】按钮创建新误报，在弹出的界面中需要填写误报名称、是否户用状态、描述、匹配规则等信息，最后点击【确定】按钮即可创建新误报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53750" y="3834130"/>
            <a:ext cx="13206730" cy="6534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110490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引用误报库</a:t>
            </a:r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2.5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误报库（续）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9455" y="3186430"/>
            <a:ext cx="974725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操作说明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击左侧【项目设置】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【环境管理】，选中某环境，点击【编辑】按钮进入配置环境界面，点击【全局断言】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-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【启用误报】即可开启误报功能。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51820" y="4023995"/>
            <a:ext cx="12922250" cy="5667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202819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应用管理</a:t>
            </a:r>
            <a:endParaRPr lang="zh-CN" altLang="en-US" sz="6000" dirty="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ctr"/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2.6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应用管理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9455" y="3186430"/>
            <a:ext cx="974725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应用管理主要用做应用的配置的，主要包含开启接口定义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URL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可重复、场景定自定义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ID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、定时清理报告、设置接口执行资源池等功能。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95965" y="3834130"/>
            <a:ext cx="13188950" cy="61696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635" y="1386205"/>
            <a:ext cx="24384635" cy="202819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定时清理接口测试报告</a:t>
            </a:r>
            <a:endParaRPr lang="zh-CN" altLang="en-US" sz="60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ctr"/>
            <a:endParaRPr lang="zh-CN" altLang="en-US" sz="6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1171892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 lnSpcReduction="20000"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2.6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应用管理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9455" y="3186430"/>
            <a:ext cx="974725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lvl="8" indent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lvl="8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执行接口测试会自动生成接口报告，接口报告比较占用磁盘空间，如果数据量比较大会影响用户操作，比如打开平台界面比较有卡顿现象，这个时候可以开启定时清理报告功能，平台会按设置时候定时清理接口报告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51820" y="3978275"/>
            <a:ext cx="12956540" cy="63188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1819910" y="1355090"/>
            <a:ext cx="16343630" cy="935990"/>
          </a:xfrm>
          <a:ln>
            <a:noFill/>
          </a:ln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sz="6400" b="1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小结</a:t>
            </a:r>
            <a:endParaRPr lang="zh-CN" altLang="en-US" sz="6400" b="1">
              <a:solidFill>
                <a:schemeClr val="accent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内容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047240" y="2537460"/>
            <a:ext cx="20946110" cy="9792970"/>
          </a:xfrm>
          <a:prstGeom prst="rect">
            <a:avLst/>
          </a:prstGeom>
          <a:noFill/>
          <a:ln>
            <a:noFill/>
          </a:ln>
        </p:spPr>
        <p:txBody>
          <a:bodyPr vert="horz" wrap="square" lIns="182880" tIns="91440" rIns="182880" bIns="91440" numCol="1" anchor="t" anchorCtr="0" compatLnSpc="1"/>
          <a:lstStyle>
            <a:lvl1pPr marL="480695" indent="-480695" algn="l" defTabSz="912495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1pPr>
            <a:lvl2pPr marL="836295" lvl="1" indent="-355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2pPr>
            <a:lvl3pPr marL="1143000" lvl="2" indent="-228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 sz="18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3pPr>
            <a:lvl4pPr marL="1598930" lvl="3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4pPr>
            <a:lvl5pPr marL="2056130" lvl="4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5pPr>
            <a:lvl6pPr marL="3352800" lvl="5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6pPr>
            <a:lvl7pPr marL="3962400" lvl="6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7pPr>
            <a:lvl8pPr marL="4572000" lvl="7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8pPr>
            <a:lvl9pPr marL="5181600" lvl="8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9pPr>
          </a:lstStyle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介绍了怎么在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上创建消息通知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4800" b="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介绍了怎么在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上查看用户操作记录。</a:t>
            </a:r>
            <a:endParaRPr lang="zh-CN" altLang="en-US" sz="48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介绍了怎么在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上创建版本管理</a:t>
            </a:r>
            <a:r>
              <a:rPr lang="zh-CN" altLang="en-US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480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介绍了怎么在</a:t>
            </a:r>
            <a:r>
              <a:rPr lang="en-US" altLang="zh-CN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MeterSphere </a:t>
            </a:r>
            <a:r>
              <a:rPr lang="zh-CN" altLang="en-US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上创建自定义代码片段。</a:t>
            </a:r>
            <a:endParaRPr lang="zh-CN" altLang="en-US" sz="480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1819910" y="1355090"/>
            <a:ext cx="16343630" cy="935990"/>
          </a:xfrm>
          <a:ln>
            <a:noFill/>
          </a:ln>
        </p:spPr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zh-CN" altLang="en-US" sz="6400" b="1">
                <a:solidFill>
                  <a:schemeClr val="accent1">
                    <a:lumMod val="50000"/>
                  </a:schemeClr>
                </a:solidFill>
                <a:cs typeface="黑体" panose="02010609060101010101" charset="-122"/>
                <a:sym typeface="+mn-ea"/>
              </a:rPr>
              <a:t>课堂作业</a:t>
            </a:r>
            <a:endParaRPr lang="en-US" altLang="zh-CN" sz="6400" b="1">
              <a:solidFill>
                <a:schemeClr val="accent1">
                  <a:lumMod val="50000"/>
                </a:schemeClr>
              </a:solidFill>
              <a:cs typeface="黑体" panose="02010609060101010101" charset="-122"/>
              <a:sym typeface="+mn-ea"/>
            </a:endParaRPr>
          </a:p>
        </p:txBody>
      </p:sp>
      <p:sp>
        <p:nvSpPr>
          <p:cNvPr id="6" name="内容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047240" y="2537460"/>
            <a:ext cx="20946110" cy="9792970"/>
          </a:xfrm>
          <a:prstGeom prst="rect">
            <a:avLst/>
          </a:prstGeom>
          <a:noFill/>
          <a:ln>
            <a:noFill/>
          </a:ln>
        </p:spPr>
        <p:txBody>
          <a:bodyPr vert="horz" wrap="square" lIns="182880" tIns="91440" rIns="182880" bIns="91440" numCol="1" anchor="t" anchorCtr="0" compatLnSpc="1"/>
          <a:lstStyle>
            <a:lvl1pPr marL="480695" indent="-480695" algn="l" defTabSz="912495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1pPr>
            <a:lvl2pPr marL="836295" lvl="1" indent="-355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2pPr>
            <a:lvl3pPr marL="1143000" lvl="2" indent="-228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 sz="18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3pPr>
            <a:lvl4pPr marL="1598930" lvl="3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4pPr>
            <a:lvl5pPr marL="2056130" lvl="4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5pPr>
            <a:lvl6pPr marL="3352800" lvl="5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6pPr>
            <a:lvl7pPr marL="3962400" lvl="6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7pPr>
            <a:lvl8pPr marL="4572000" lvl="7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8pPr>
            <a:lvl9pPr marL="5181600" lvl="8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9pPr>
          </a:lstStyle>
          <a:p>
            <a:r>
              <a:rPr lang="en-US" altLang="zh-CN" sz="48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sz="48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通过了一系统的学习，下面要给你们布置一个任务</a:t>
            </a:r>
            <a:endParaRPr lang="zh-CN" sz="48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sz="48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作业内容：配置消息通知和配置环境</a:t>
            </a:r>
            <a:endParaRPr lang="zh-CN" sz="48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48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要求如下：</a:t>
            </a:r>
            <a:endParaRPr lang="zh-CN" altLang="en-US" sz="48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80695" lvl="1" indent="0">
              <a:buNone/>
            </a:pP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进入【项目设置】</a:t>
            </a: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【更多选项】</a:t>
            </a: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【消息通知】。</a:t>
            </a:r>
            <a:endParaRPr lang="en-US" altLang="zh-CN" sz="40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80695" lvl="1" indent="0">
              <a:buNone/>
            </a:pP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配置新建</a:t>
            </a: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API </a:t>
            </a:r>
            <a:r>
              <a:rPr 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站内通知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40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1" indent="0">
              <a:buNone/>
            </a:pP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3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sz="40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进入【项目设置】</a:t>
            </a:r>
            <a:r>
              <a:rPr lang="en-US" altLang="zh-CN" sz="40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40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【项目环境】</a:t>
            </a:r>
            <a:r>
              <a:rPr lang="en-US" altLang="zh-CN" sz="40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40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【创建环境】。</a:t>
            </a:r>
            <a:endParaRPr lang="en-US" altLang="zh-CN" sz="40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80695" lvl="1" indent="0">
              <a:buNone/>
            </a:pP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维护</a:t>
            </a: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Halo 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的地址。</a:t>
            </a:r>
            <a:endParaRPr lang="zh-CN" altLang="en-US" sz="40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80695" lvl="1" indent="0">
              <a:buNone/>
            </a:pPr>
            <a:r>
              <a:rPr lang="en-US" altLang="zh-CN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Halo </a:t>
            </a:r>
            <a:r>
              <a:rPr lang="zh-CN" altLang="en-US" sz="4000" b="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地址：halo.edu.metersphere.com</a:t>
            </a:r>
            <a:endParaRPr lang="zh-CN" altLang="en-US" sz="4000" b="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因为热爱-01.png" descr="因为热爱-0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522" y="4804412"/>
            <a:ext cx="16484955" cy="4107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9" name="MeterSphere-反白.png" descr="MeterSphere-反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17" y="792011"/>
            <a:ext cx="5747928" cy="10829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7736185" y="10817543"/>
            <a:ext cx="4759960" cy="13728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谢谢！</a:t>
            </a:r>
            <a:endParaRPr kumimoji="0" lang="zh-CN" altLang="en-US" sz="80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黑体" panose="02010609060101010101" charset="-122"/>
              <a:ea typeface="黑体" panose="02010609060101010101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10859770" y="5401310"/>
            <a:ext cx="10325100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 fontScale="90000"/>
          </a:bodyPr>
          <a:p>
            <a:pPr>
              <a:defRPr/>
            </a:pP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第三节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项目设置</a:t>
            </a:r>
            <a:r>
              <a:rPr 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介绍</a:t>
            </a:r>
            <a:endParaRPr lang="zh-CN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728990" y="540135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3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录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880725" y="5297805"/>
            <a:ext cx="76339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</a:t>
            </a: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消息通知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7862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: 形状 31"/>
          <p:cNvSpPr/>
          <p:nvPr>
            <p:custDataLst>
              <p:tags r:id="rId6"/>
            </p:custDataLst>
          </p:nvPr>
        </p:nvSpPr>
        <p:spPr>
          <a:xfrm>
            <a:off x="10845639" y="692965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MH_Entry_1"/>
          <p:cNvSpPr/>
          <p:nvPr>
            <p:custDataLst>
              <p:tags r:id="rId7"/>
            </p:custDataLst>
          </p:nvPr>
        </p:nvSpPr>
        <p:spPr>
          <a:xfrm>
            <a:off x="10168890" y="3810000"/>
            <a:ext cx="10248900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 fontScale="90000"/>
          </a:bodyPr>
          <a:p>
            <a:pPr algn="l">
              <a:defRPr/>
            </a:pP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   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第三节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项目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设置</a:t>
            </a:r>
            <a:r>
              <a:rPr 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8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" name="任意多边形: 形状 29"/>
          <p:cNvSpPr/>
          <p:nvPr>
            <p:custDataLst>
              <p:tags r:id="rId9"/>
            </p:custDataLst>
          </p:nvPr>
        </p:nvSpPr>
        <p:spPr>
          <a:xfrm>
            <a:off x="10787380" y="6778625"/>
            <a:ext cx="78625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3.2 </a:t>
            </a: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操作日志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直接连接符 30"/>
          <p:cNvSpPr/>
          <p:nvPr>
            <p:custDataLst>
              <p:tags r:id="rId10"/>
            </p:custDataLst>
          </p:nvPr>
        </p:nvSpPr>
        <p:spPr>
          <a:xfrm>
            <a:off x="10629265" y="825944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: 形状 31"/>
          <p:cNvSpPr/>
          <p:nvPr>
            <p:custDataLst>
              <p:tags r:id="rId11"/>
            </p:custDataLst>
          </p:nvPr>
        </p:nvSpPr>
        <p:spPr>
          <a:xfrm>
            <a:off x="10751659" y="815393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直接连接符 30"/>
          <p:cNvSpPr/>
          <p:nvPr>
            <p:custDataLst>
              <p:tags r:id="rId12"/>
            </p:custDataLst>
          </p:nvPr>
        </p:nvSpPr>
        <p:spPr>
          <a:xfrm>
            <a:off x="10607675" y="959421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任意多边形: 形状 31"/>
          <p:cNvSpPr/>
          <p:nvPr>
            <p:custDataLst>
              <p:tags r:id="rId13"/>
            </p:custDataLst>
          </p:nvPr>
        </p:nvSpPr>
        <p:spPr>
          <a:xfrm>
            <a:off x="10824049" y="8244738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5" name="任意多边形: 形状 29"/>
          <p:cNvSpPr/>
          <p:nvPr>
            <p:custDataLst>
              <p:tags r:id="rId14"/>
            </p:custDataLst>
          </p:nvPr>
        </p:nvSpPr>
        <p:spPr>
          <a:xfrm>
            <a:off x="10786745" y="8244840"/>
            <a:ext cx="76339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2.3 </a:t>
            </a: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版本管理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9" name="直接连接符 30"/>
          <p:cNvSpPr/>
          <p:nvPr>
            <p:custDataLst>
              <p:tags r:id="rId15"/>
            </p:custDataLst>
          </p:nvPr>
        </p:nvSpPr>
        <p:spPr>
          <a:xfrm>
            <a:off x="10592435" y="10936605"/>
            <a:ext cx="7931785" cy="1333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: 形状 31"/>
          <p:cNvSpPr/>
          <p:nvPr>
            <p:custDataLst>
              <p:tags r:id="rId16"/>
            </p:custDataLst>
          </p:nvPr>
        </p:nvSpPr>
        <p:spPr>
          <a:xfrm>
            <a:off x="10103959" y="981001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21" name="任意多边形: 形状 29"/>
          <p:cNvSpPr/>
          <p:nvPr>
            <p:custDataLst>
              <p:tags r:id="rId17"/>
            </p:custDataLst>
          </p:nvPr>
        </p:nvSpPr>
        <p:spPr>
          <a:xfrm>
            <a:off x="10786745" y="9587230"/>
            <a:ext cx="8227695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2.4 </a:t>
            </a: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自定义代码片段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消息通知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消息通知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1875" y="3114040"/>
            <a:ext cx="8601075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MeterSphere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消息通知主要支持事件任务通知，比如可以配置接口新建、更新、删除、执行成功或失败等事件，当触发以上事件可以通过企业微信、钉钉、邮件发消息给指定用例，支持自定义消息模板。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1730" y="3905885"/>
            <a:ext cx="13571220" cy="7855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配置站内通知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消息通知（续）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79602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站内通知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点击左侧【项目设置】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【更多选项】，在下拉菜单中点击【消息设置】进入消息设置界面，点击【接口定义】下拉菜单的【创建新通知】创建消息事件。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15830" y="3905885"/>
            <a:ext cx="14243050" cy="836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配置站内通知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消息通知（续）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79602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站内通知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点击左侧【项目设置】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【更多选项】，在下拉菜单中点击【消息设置】进入消息设置界面，点击【接口定义】下拉菜单的【创建新通知】创建消息事件。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15830" y="3905885"/>
            <a:ext cx="14243050" cy="8362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配置站内通知（续）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消息通知（续）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5975" y="3186430"/>
            <a:ext cx="8796020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配置消息模板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在【操作】下点击【编辑】按钮可以为事件配置模板，用户可以根据自己需求配置接收模板，模板中支持变量设置，可配置的变量参数可以在模板里查看。模板配置好后，点击【确定】即可配置完成。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44075" y="3546475"/>
            <a:ext cx="14376400" cy="72116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配置站内通知（续）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3.1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消息通知（续）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9235" y="3186430"/>
            <a:ext cx="9802495" cy="52304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Webhook </a:t>
            </a:r>
            <a:r>
              <a:rPr lang="zh-CN" sz="360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配置</a:t>
            </a:r>
            <a:endParaRPr kumimoji="0" lang="zh-CN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如果【接收方式】选择是钉钉机器人、企业微信机器人、飞书机器人、自定义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Webhook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等，需要配置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Webhook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地址。以企业微信机器人为例，在企业微信中开始机器人，然后将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Webhook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地址配置平台上。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1730" y="3762375"/>
            <a:ext cx="14175740" cy="6410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8353_3*l_h_f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PP_MARK_KEY" val="6957ab56-f269-4e43-a859-720ac5b77114"/>
  <p:tag name="COMMONDATA" val="eyJoZGlkIjoiNDRiMTk4ODIzODAzN2IzZDgyZjE0OGNjODIwYWZmZjY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SLIDE_ID" val="diagram20218353_3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5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18353"/>
  <p:tag name="KSO_WM_SLIDE_LAYOUT" val="a_b_l"/>
  <p:tag name="KSO_WM_SLIDE_LAYOUT_CNT" val="1_1_1"/>
</p:tagLst>
</file>

<file path=ppt/tags/tag18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1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1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2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3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2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18353_3*i*3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18353_3*b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目录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18353_3*a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CONTENTS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1"/>
  <p:tag name="KSO_WM_UNIT_ID" val="diagram20169785_3*q_h_i*1_5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1"/>
  <p:tag name="KSO_WM_UNIT_ID" val="diagram20169785_3*q_h_i*1_4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169785_3*q_h_i*1_2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USESOURCEFORMAT_APPLY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169785_3*q_h_i*1_3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USESOURCEFORMAT_APPLY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169785_3*q_h_i*1_1_2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LINE_FORE_SCHEMECOLOR_INDEX_BRIGHTNESS" val="0.8"/>
  <p:tag name="KSO_WM_UNIT_LINE_FORE_SCHEMECOLOR_INDEX" val="5"/>
  <p:tag name="KSO_WM_UNIT_LINE_FILL_TYPE" val="2"/>
  <p:tag name="KSO_WM_UNIT_USESOURCEFORMAT_APPLY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5_2"/>
  <p:tag name="KSO_WM_UNIT_ID" val="diagram20169785_3*q_h_i*1_5_2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LINE_FORE_SCHEMECOLOR_INDEX_BRIGHTNESS" val="0.8"/>
  <p:tag name="KSO_WM_UNIT_LINE_FORE_SCHEMECOLOR_INDEX" val="9"/>
  <p:tag name="KSO_WM_UNIT_LINE_FILL_TYPE" val="2"/>
  <p:tag name="KSO_WM_UNIT_USESOURCEFORMAT_APPLY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169785_3*q_h_i*1_3_2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USESOURCEFORMAT_APPLY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2"/>
  <p:tag name="KSO_WM_UNIT_ID" val="diagram20169785_3*q_h_i*1_4_2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LINE_FORE_SCHEMECOLOR_INDEX_BRIGHTNESS" val="0.8"/>
  <p:tag name="KSO_WM_UNIT_LINE_FORE_SCHEMECOLOR_INDEX" val="8"/>
  <p:tag name="KSO_WM_UNIT_LINE_FILL_TYPE" val="2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18353_3*l_h_i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SUBTYPE" val="d"/>
  <p:tag name="KSO_WM_UNIT_TYPE" val="q_h_i"/>
  <p:tag name="KSO_WM_UNIT_INDEX" val="1_2_3"/>
  <p:tag name="KSO_WM_UNIT_ID" val="diagram20169785_3*q_h_i*1_2_3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LINE_FORE_SCHEMECOLOR_INDEX_BRIGHTNESS" val="0.8"/>
  <p:tag name="KSO_WM_UNIT_LINE_FORE_SCHEMECOLOR_INDEX" val="6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SUBTYPE" val="d"/>
  <p:tag name="KSO_WM_UNIT_TYPE" val="q_h_i"/>
  <p:tag name="KSO_WM_UNIT_INDEX" val="1_3_3"/>
  <p:tag name="KSO_WM_UNIT_ID" val="diagram20169785_3*q_h_i*1_3_3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SUBTYPE" val="d"/>
  <p:tag name="KSO_WM_UNIT_TYPE" val="q_h_i"/>
  <p:tag name="KSO_WM_UNIT_INDEX" val="1_4_3"/>
  <p:tag name="KSO_WM_UNIT_ID" val="diagram20169785_3*q_h_i*1_4_3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LINE_FORE_SCHEMECOLOR_INDEX_BRIGHTNESS" val="0.8"/>
  <p:tag name="KSO_WM_UNIT_LINE_FORE_SCHEMECOLOR_INDEX" val="8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SUBTYPE" val="d"/>
  <p:tag name="KSO_WM_UNIT_TYPE" val="q_h_i"/>
  <p:tag name="KSO_WM_UNIT_INDEX" val="1_5_3"/>
  <p:tag name="KSO_WM_UNIT_ID" val="diagram20169785_3*q_h_i*1_5_3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LINE_FORE_SCHEMECOLOR_INDEX_BRIGHTNESS" val="0.8"/>
  <p:tag name="KSO_WM_UNIT_LINE_FORE_SCHEMECOLOR_INDEX" val="9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20169785_3*q_i*1_1"/>
  <p:tag name="KSO_WM_TEMPLATE_CATEGORY" val="diagram"/>
  <p:tag name="KSO_WM_TEMPLATE_INDEX" val="20169785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4"/>
  <p:tag name="KSO_WM_UNIT_LINE_FILL_TYPE" val="2"/>
  <p:tag name="KSO_WM_UNIT_USESOURCEFORMAT_APPLY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2"/>
  <p:tag name="KSO_WM_UNIT_ID" val="diagram20169785_3*q_i*1_2"/>
  <p:tag name="KSO_WM_TEMPLATE_CATEGORY" val="diagram"/>
  <p:tag name="KSO_WM_TEMPLATE_INDEX" val="20169785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3"/>
  <p:tag name="KSO_WM_UNIT_ID" val="diagram20169785_3*q_i*1_3"/>
  <p:tag name="KSO_WM_TEMPLATE_CATEGORY" val="diagram"/>
  <p:tag name="KSO_WM_TEMPLATE_INDEX" val="20169785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4"/>
  <p:tag name="KSO_WM_UNIT_ID" val="diagram20169785_3*q_i*1_4"/>
  <p:tag name="KSO_WM_TEMPLATE_CATEGORY" val="diagram"/>
  <p:tag name="KSO_WM_TEMPLATE_INDEX" val="20169785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5"/>
  <p:tag name="KSO_WM_UNIT_ID" val="diagram20169785_3*q_i*1_5"/>
  <p:tag name="KSO_WM_TEMPLATE_CATEGORY" val="diagram"/>
  <p:tag name="KSO_WM_TEMPLATE_INDEX" val="20169785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6"/>
  <p:tag name="KSO_WM_UNIT_ID" val="diagram20169785_3*q_i*1_6"/>
  <p:tag name="KSO_WM_TEMPLATE_CATEGORY" val="diagram"/>
  <p:tag name="KSO_WM_TEMPLATE_INDEX" val="20169785"/>
  <p:tag name="KSO_WM_UNIT_LAYERLEVEL" val="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8353_3*l_h_f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5_1"/>
  <p:tag name="KSO_WM_UNIT_ID" val="diagram20169785_3*q_h_f*1_5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4_1"/>
  <p:tag name="KSO_WM_UNIT_ID" val="diagram20169785_3*q_h_f*1_4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169785_3*q_h_f*1_2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3_1"/>
  <p:tag name="KSO_WM_UNIT_ID" val="diagram20169785_3*q_h_f*1_3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VALUE" val="198*174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4_1"/>
  <p:tag name="KSO_WM_UNIT_ID" val="diagram20169785_3*q_h_x*1_4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USESOURCEFORMAT_APPLY" val="1"/>
</p:tagLst>
</file>

<file path=ppt/tags/tag85.xml><?xml version="1.0" encoding="utf-8"?>
<p:tagLst xmlns:p="http://schemas.openxmlformats.org/presentationml/2006/main">
  <p:tag name="KSO_WM_UNIT_VALUE" val="182*10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3_1"/>
  <p:tag name="KSO_WM_UNIT_ID" val="diagram20169785_3*q_h_x*1_3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USESOURCEFORMAT_APPLY" val="1"/>
</p:tagLst>
</file>

<file path=ppt/tags/tag86.xml><?xml version="1.0" encoding="utf-8"?>
<p:tagLst xmlns:p="http://schemas.openxmlformats.org/presentationml/2006/main">
  <p:tag name="KSO_WM_UNIT_VALUE" val="130*18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1_1"/>
  <p:tag name="KSO_WM_UNIT_ID" val="diagram20169785_3*q_h_x*1_1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USESOURCEFORMAT_APPLY" val="1"/>
</p:tagLst>
</file>

<file path=ppt/tags/tag87.xml><?xml version="1.0" encoding="utf-8"?>
<p:tagLst xmlns:p="http://schemas.openxmlformats.org/presentationml/2006/main">
  <p:tag name="KSO_WM_UNIT_VALUE" val="164*15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5_1"/>
  <p:tag name="KSO_WM_UNIT_ID" val="diagram20169785_3*q_h_x*1_5_1"/>
  <p:tag name="KSO_WM_TEMPLATE_CATEGORY" val="diagram"/>
  <p:tag name="KSO_WM_TEMPLATE_INDEX" val="20169785"/>
  <p:tag name="KSO_WM_UNIT_LAYERLEVEL" val="1_1_1"/>
  <p:tag name="KSO_WM_TAG_VERSION" val="1.0"/>
  <p:tag name="KSO_WM_BEAUTIFY_FLAG" val="#wm#"/>
  <p:tag name="KSO_WM_UNIT_USESOURCEFORMAT_APPLY" val="1"/>
</p:tagLst>
</file>

<file path=ppt/tags/tag88.xml><?xml version="1.0" encoding="utf-8"?>
<p:tagLst xmlns:p="http://schemas.openxmlformats.org/presentationml/2006/main">
  <p:tag name="KSO_WM_UNIT_VALUE" val="151*159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x"/>
  <p:tag name="KSO_WM_UNIT_INDEX" val="1_1"/>
  <p:tag name="KSO_WM_UNIT_ID" val="diagram20169785_3*q_x*1_1"/>
  <p:tag name="KSO_WM_TEMPLATE_CATEGORY" val="diagram"/>
  <p:tag name="KSO_WM_TEMPLATE_INDEX" val="20169785"/>
  <p:tag name="KSO_WM_UNIT_LAYERLEVEL" val="1_1"/>
  <p:tag name="KSO_WM_TAG_VERSION" val="1.0"/>
  <p:tag name="KSO_WM_BEAUTIFY_FLAG" val="#wm#"/>
  <p:tag name="KSO_WM_UNIT_USESOURCEFORMAT_APPLY" val="1"/>
</p:tagLst>
</file>

<file path=ppt/tags/tag89.xml><?xml version="1.0" encoding="utf-8"?>
<p:tagLst xmlns:p="http://schemas.openxmlformats.org/presentationml/2006/main">
  <p:tag name="KSO_WM_SLIDE_ITEM_CNT" val="5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18353_3*l_h_i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3035</Words>
  <Application>WPS 演示</Application>
  <PresentationFormat>自定义</PresentationFormat>
  <Paragraphs>228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宋体</vt:lpstr>
      <vt:lpstr>Wingdings</vt:lpstr>
      <vt:lpstr>Helvetica Neue</vt:lpstr>
      <vt:lpstr>Helvetica Neue Medium</vt:lpstr>
      <vt:lpstr>微软雅黑</vt:lpstr>
      <vt:lpstr>Helvetica Neue Light</vt:lpstr>
      <vt:lpstr>Calibri</vt:lpstr>
      <vt:lpstr>Helvetica</vt:lpstr>
      <vt:lpstr>Times New Roman Bold</vt:lpstr>
      <vt:lpstr>Times New Roman</vt:lpstr>
      <vt:lpstr>黑体</vt:lpstr>
      <vt:lpstr>思源黑体 CN Regular</vt:lpstr>
      <vt:lpstr>Arial Unicode MS</vt:lpstr>
      <vt:lpstr>Monotype Corsiva</vt:lpstr>
      <vt:lpstr>Calibri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Larson</cp:lastModifiedBy>
  <cp:revision>218</cp:revision>
  <dcterms:created xsi:type="dcterms:W3CDTF">2023-10-13T06:29:00Z</dcterms:created>
  <dcterms:modified xsi:type="dcterms:W3CDTF">2023-12-08T08:18:53Z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8C5ACEB28E1CFF0193022565A15FCF00_43</vt:lpwstr>
  </property>
  <property fmtid="{D5CDD505-2E9C-101B-9397-08002B2CF9AE}" pid="3" name="KSOProductBuildVer">
    <vt:lpwstr>2052-12.1.0.15990</vt:lpwstr>
  </property>
</Properties>
</file>